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8" r:id="rId2"/>
    <p:sldId id="263" r:id="rId3"/>
    <p:sldId id="259" r:id="rId4"/>
    <p:sldId id="260" r:id="rId5"/>
    <p:sldId id="261" r:id="rId6"/>
    <p:sldId id="262" r:id="rId7"/>
    <p:sldId id="257" r:id="rId8"/>
    <p:sldId id="264" r:id="rId9"/>
    <p:sldId id="265" r:id="rId10"/>
    <p:sldId id="266" r:id="rId11"/>
    <p:sldId id="25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8C7B8-D11D-9241-A96F-434C6EDCE6F2}" type="datetimeFigureOut">
              <a:rPr lang="en-US" smtClean="0"/>
              <a:pPr/>
              <a:t>11/7/11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A729C-5076-CC47-A169-557411315A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pperplate Gothic Bold"/>
                <a:cs typeface="Copperplate Gothic Bold"/>
              </a:rPr>
              <a:t>El </a:t>
            </a:r>
            <a:r>
              <a:rPr lang="en-US" dirty="0" err="1" smtClean="0">
                <a:latin typeface="Copperplate Gothic Bold"/>
                <a:cs typeface="Copperplate Gothic Bold"/>
              </a:rPr>
              <a:t>calendario</a:t>
            </a:r>
            <a:r>
              <a:rPr lang="en-US" dirty="0" smtClean="0">
                <a:latin typeface="Copperplate Gothic Bold"/>
                <a:cs typeface="Copperplate Gothic Bold"/>
              </a:rPr>
              <a:t> </a:t>
            </a:r>
            <a:r>
              <a:rPr lang="en-US" dirty="0" err="1" smtClean="0">
                <a:latin typeface="Copperplate Gothic Bold"/>
                <a:cs typeface="Copperplate Gothic Bold"/>
              </a:rPr>
              <a:t>maya</a:t>
            </a:r>
            <a:endParaRPr lang="en-US" dirty="0">
              <a:latin typeface="Copperplate Gothic Bold"/>
              <a:cs typeface="Copperplate Gothic Bol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097" y="1697629"/>
            <a:ext cx="4477890" cy="447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433155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calendario</a:t>
            </a:r>
            <a:r>
              <a:rPr lang="en-US" dirty="0" smtClean="0"/>
              <a:t> _________.</a:t>
            </a:r>
          </a:p>
          <a:p>
            <a:r>
              <a:rPr lang="en-US" dirty="0" err="1" smtClean="0"/>
              <a:t>Nosotros</a:t>
            </a:r>
            <a:r>
              <a:rPr lang="en-US" dirty="0" smtClean="0"/>
              <a:t> </a:t>
            </a:r>
            <a:r>
              <a:rPr lang="en-US" dirty="0" err="1" smtClean="0"/>
              <a:t>celebramos</a:t>
            </a:r>
            <a:r>
              <a:rPr lang="en-US" dirty="0" smtClean="0"/>
              <a:t> el </a:t>
            </a:r>
            <a:r>
              <a:rPr lang="en-US" dirty="0" err="1" smtClean="0"/>
              <a:t>Día</a:t>
            </a:r>
            <a:r>
              <a:rPr lang="en-US" dirty="0" smtClean="0"/>
              <a:t> de los ________.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calendario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la forma de un __________.</a:t>
            </a:r>
          </a:p>
          <a:p>
            <a:pPr lvl="1"/>
            <a:r>
              <a:rPr lang="en-US" dirty="0" smtClean="0"/>
              <a:t>Hay ___ </a:t>
            </a:r>
            <a:r>
              <a:rPr lang="en-US" dirty="0" err="1" smtClean="0"/>
              <a:t>días</a:t>
            </a:r>
            <a:r>
              <a:rPr lang="en-US" dirty="0" smtClean="0"/>
              <a:t> en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semana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Los </a:t>
            </a:r>
            <a:r>
              <a:rPr lang="en-US" dirty="0" err="1" smtClean="0"/>
              <a:t>nombres</a:t>
            </a:r>
            <a:r>
              <a:rPr lang="en-US" dirty="0" smtClean="0"/>
              <a:t> de los </a:t>
            </a:r>
            <a:r>
              <a:rPr lang="en-US" dirty="0" err="1" smtClean="0"/>
              <a:t>días</a:t>
            </a:r>
            <a:r>
              <a:rPr lang="en-US" dirty="0" smtClean="0"/>
              <a:t> son: _____, _____, _____...</a:t>
            </a:r>
          </a:p>
          <a:p>
            <a:pPr lvl="1"/>
            <a:r>
              <a:rPr lang="en-US" dirty="0" smtClean="0"/>
              <a:t>Hay _______ </a:t>
            </a:r>
            <a:r>
              <a:rPr lang="en-US" dirty="0" err="1" smtClean="0"/>
              <a:t>semanas</a:t>
            </a:r>
            <a:r>
              <a:rPr lang="en-US" dirty="0" smtClean="0"/>
              <a:t> en un </a:t>
            </a:r>
            <a:r>
              <a:rPr lang="en-US" dirty="0" err="1" smtClean="0"/>
              <a:t>mes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Hay _______ </a:t>
            </a:r>
            <a:r>
              <a:rPr lang="en-US" dirty="0" err="1" smtClean="0"/>
              <a:t>meses</a:t>
            </a:r>
            <a:r>
              <a:rPr lang="en-US" dirty="0" smtClean="0"/>
              <a:t> en un </a:t>
            </a:r>
            <a:r>
              <a:rPr lang="en-US" dirty="0" err="1" smtClean="0"/>
              <a:t>año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Hay _______ </a:t>
            </a:r>
            <a:r>
              <a:rPr lang="en-US" dirty="0" err="1" smtClean="0"/>
              <a:t>estaciones</a:t>
            </a:r>
            <a:r>
              <a:rPr lang="en-US" dirty="0" smtClean="0"/>
              <a:t>: ______, _______....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89778" y="306584"/>
            <a:ext cx="5269980" cy="5690060"/>
          </a:xfrm>
          <a:prstGeom prst="ellipse">
            <a:avLst/>
          </a:prstGeom>
          <a:solidFill>
            <a:schemeClr val="l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582996" y="306584"/>
            <a:ext cx="5385824" cy="5690060"/>
          </a:xfrm>
          <a:prstGeom prst="ellipse">
            <a:avLst/>
          </a:prstGeom>
          <a:solidFill>
            <a:schemeClr val="l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2547" y="5996644"/>
            <a:ext cx="3839348" cy="61681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españoles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81301" y="5996644"/>
            <a:ext cx="3839348" cy="61681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indígenas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dirty="0" smtClean="0"/>
              <a:t>nombre - _______________</a:t>
            </a:r>
            <a:endParaRPr lang="en-US" dirty="0" smtClean="0"/>
          </a:p>
          <a:p>
            <a:r>
              <a:rPr lang="es-ES_tradnl" dirty="0" smtClean="0"/>
              <a:t>número - _______________</a:t>
            </a:r>
            <a:endParaRPr lang="en-US" dirty="0" smtClean="0"/>
          </a:p>
          <a:p>
            <a:r>
              <a:rPr lang="es-ES_tradnl" dirty="0" smtClean="0"/>
              <a:t>fecha - _________________</a:t>
            </a:r>
            <a:endParaRPr lang="en-US" dirty="0" smtClean="0"/>
          </a:p>
          <a:p>
            <a:r>
              <a:rPr lang="es-ES_tradnl" dirty="0" smtClean="0"/>
              <a:t>día - 	__________________</a:t>
            </a:r>
            <a:endParaRPr lang="en-US" dirty="0" smtClean="0"/>
          </a:p>
          <a:p>
            <a:r>
              <a:rPr lang="es-ES_tradnl" dirty="0" smtClean="0"/>
              <a:t>mes - __________________</a:t>
            </a:r>
            <a:endParaRPr lang="en-US" dirty="0" smtClean="0"/>
          </a:p>
          <a:p>
            <a:r>
              <a:rPr lang="es-ES_tradnl" dirty="0" smtClean="0"/>
              <a:t>año - __________________</a:t>
            </a:r>
            <a:endParaRPr lang="en-US" dirty="0" smtClean="0"/>
          </a:p>
          <a:p>
            <a:r>
              <a:rPr lang="es-ES_tradnl" dirty="0" smtClean="0"/>
              <a:t>ciclo - _________________</a:t>
            </a:r>
            <a:endParaRPr lang="en-US" dirty="0" smtClean="0"/>
          </a:p>
          <a:p>
            <a:r>
              <a:rPr lang="en-US" dirty="0" smtClean="0"/>
              <a:t>Hay - _________________ 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83429" y="1600200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name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3429" y="2044988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number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3429" y="2629764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date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3429" y="3214540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day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3429" y="3743264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month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3429" y="4282510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year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3429" y="4786968"/>
            <a:ext cx="19831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cycle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87573" y="5371744"/>
            <a:ext cx="36358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There is/There are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ES_tradnl" dirty="0" smtClean="0"/>
              <a:t>El calendario maya tiene la forma de un </a:t>
            </a:r>
            <a:r>
              <a:rPr lang="es-ES_tradnl" dirty="0" smtClean="0">
                <a:solidFill>
                  <a:srgbClr val="FF0000"/>
                </a:solidFill>
              </a:rPr>
              <a:t>círculo</a:t>
            </a:r>
            <a:r>
              <a:rPr lang="es-ES_tradnl" dirty="0" smtClean="0"/>
              <a:t>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pperplate Gothic Bold"/>
                <a:cs typeface="Copperplate Gothic Bold"/>
              </a:rPr>
              <a:t>El </a:t>
            </a:r>
            <a:r>
              <a:rPr lang="en-US" dirty="0" err="1" smtClean="0">
                <a:latin typeface="Copperplate Gothic Bold"/>
                <a:cs typeface="Copperplate Gothic Bold"/>
              </a:rPr>
              <a:t>calendario</a:t>
            </a:r>
            <a:r>
              <a:rPr lang="en-US" dirty="0" smtClean="0">
                <a:latin typeface="Copperplate Gothic Bold"/>
                <a:cs typeface="Copperplate Gothic Bold"/>
              </a:rPr>
              <a:t> </a:t>
            </a:r>
            <a:r>
              <a:rPr lang="en-US" dirty="0" err="1" smtClean="0">
                <a:latin typeface="Copperplate Gothic Bold"/>
                <a:cs typeface="Copperplate Gothic Bold"/>
              </a:rPr>
              <a:t>maya</a:t>
            </a:r>
            <a:endParaRPr lang="en-US" dirty="0">
              <a:latin typeface="Copperplate Gothic Bold"/>
              <a:cs typeface="Copperplate Gothic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86" y="2664273"/>
            <a:ext cx="3461890" cy="346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4688"/>
          </a:xfrm>
        </p:spPr>
        <p:txBody>
          <a:bodyPr/>
          <a:lstStyle/>
          <a:p>
            <a:r>
              <a:rPr lang="es-ES_tradnl" dirty="0" smtClean="0"/>
              <a:t>Uno de los círculos se llama el </a:t>
            </a:r>
            <a:r>
              <a:rPr lang="es-ES_tradnl" dirty="0" err="1" smtClean="0">
                <a:solidFill>
                  <a:srgbClr val="3366FF"/>
                </a:solidFill>
              </a:rPr>
              <a:t>Tzolk'in</a:t>
            </a:r>
            <a:r>
              <a:rPr lang="es-ES_tradnl" dirty="0" smtClean="0"/>
              <a:t>: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pperplate Gothic Bold"/>
                <a:cs typeface="Copperplate Gothic Bold"/>
              </a:rPr>
              <a:t>El </a:t>
            </a:r>
            <a:r>
              <a:rPr lang="en-US" dirty="0" err="1" smtClean="0">
                <a:latin typeface="Copperplate Gothic Bold"/>
                <a:cs typeface="Copperplate Gothic Bold"/>
              </a:rPr>
              <a:t>calendario</a:t>
            </a:r>
            <a:r>
              <a:rPr lang="en-US" dirty="0" smtClean="0">
                <a:latin typeface="Copperplate Gothic Bold"/>
                <a:cs typeface="Copperplate Gothic Bold"/>
              </a:rPr>
              <a:t> </a:t>
            </a:r>
            <a:r>
              <a:rPr lang="en-US" dirty="0" err="1" smtClean="0">
                <a:latin typeface="Copperplate Gothic Bold"/>
                <a:cs typeface="Copperplate Gothic Bold"/>
              </a:rPr>
              <a:t>maya</a:t>
            </a:r>
            <a:endParaRPr lang="en-US" dirty="0">
              <a:latin typeface="Copperplate Gothic Bold"/>
              <a:cs typeface="Copperplate Gothic Bold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504889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</a:t>
            </a:r>
            <a:r>
              <a:rPr lang="es-ES_tradnl" sz="3200" dirty="0" smtClean="0">
                <a:solidFill>
                  <a:srgbClr val="FF0000"/>
                </a:solidFill>
              </a:rPr>
              <a:t>veinte</a:t>
            </a:r>
            <a:r>
              <a:rPr lang="es-ES_tradnl" sz="3200" dirty="0" smtClean="0"/>
              <a:t> días con nombres.</a:t>
            </a:r>
            <a:endParaRPr lang="en-US" sz="3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3200690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</a:t>
            </a:r>
            <a:r>
              <a:rPr lang="es-ES_tradnl" sz="3200" dirty="0" smtClean="0">
                <a:solidFill>
                  <a:srgbClr val="FF0000"/>
                </a:solidFill>
              </a:rPr>
              <a:t>trece</a:t>
            </a:r>
            <a:r>
              <a:rPr lang="es-ES_tradnl" sz="3200" dirty="0" smtClean="0"/>
              <a:t> días con números.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4105378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Cada (</a:t>
            </a:r>
            <a:r>
              <a:rPr lang="es-ES_tradnl" sz="3200" dirty="0" err="1" smtClean="0"/>
              <a:t>each</a:t>
            </a:r>
            <a:r>
              <a:rPr lang="es-ES_tradnl" sz="3200" dirty="0" smtClean="0"/>
              <a:t>) día tiene un nombre y un número.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5010066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260 </a:t>
            </a:r>
            <a:r>
              <a:rPr lang="es-ES_tradnl" sz="3200" dirty="0" smtClean="0">
                <a:solidFill>
                  <a:srgbClr val="FF0000"/>
                </a:solidFill>
              </a:rPr>
              <a:t>días</a:t>
            </a:r>
            <a:r>
              <a:rPr lang="es-ES_tradnl" sz="3200" dirty="0" smtClean="0"/>
              <a:t> en un ciclo. (13x20=260)</a:t>
            </a:r>
            <a:endParaRPr lang="en-US" sz="3200" dirty="0" smtClean="0"/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4688"/>
          </a:xfrm>
        </p:spPr>
        <p:txBody>
          <a:bodyPr/>
          <a:lstStyle/>
          <a:p>
            <a:r>
              <a:rPr lang="es-ES_tradnl" dirty="0" smtClean="0"/>
              <a:t>El otro círculo se llama </a:t>
            </a:r>
            <a:r>
              <a:rPr lang="es-ES_tradnl" dirty="0" smtClean="0">
                <a:solidFill>
                  <a:srgbClr val="3366FF"/>
                </a:solidFill>
              </a:rPr>
              <a:t>el </a:t>
            </a:r>
            <a:r>
              <a:rPr lang="es-ES_tradnl" dirty="0" err="1" smtClean="0">
                <a:solidFill>
                  <a:srgbClr val="3366FF"/>
                </a:solidFill>
              </a:rPr>
              <a:t>Haab</a:t>
            </a:r>
            <a:r>
              <a:rPr lang="es-ES_tradnl" dirty="0" smtClean="0"/>
              <a:t>: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pperplate Gothic Bold"/>
                <a:cs typeface="Copperplate Gothic Bold"/>
              </a:rPr>
              <a:t>El </a:t>
            </a:r>
            <a:r>
              <a:rPr lang="en-US" dirty="0" err="1" smtClean="0">
                <a:latin typeface="Copperplate Gothic Bold"/>
                <a:cs typeface="Copperplate Gothic Bold"/>
              </a:rPr>
              <a:t>calendario</a:t>
            </a:r>
            <a:r>
              <a:rPr lang="en-US" dirty="0" smtClean="0">
                <a:latin typeface="Copperplate Gothic Bold"/>
                <a:cs typeface="Copperplate Gothic Bold"/>
              </a:rPr>
              <a:t> </a:t>
            </a:r>
            <a:r>
              <a:rPr lang="en-US" dirty="0" err="1" smtClean="0">
                <a:latin typeface="Copperplate Gothic Bold"/>
                <a:cs typeface="Copperplate Gothic Bold"/>
              </a:rPr>
              <a:t>maya</a:t>
            </a:r>
            <a:endParaRPr lang="en-US" dirty="0">
              <a:latin typeface="Copperplate Gothic Bold"/>
              <a:cs typeface="Copperplate Gothic Bold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504889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365 días en un ciclo.</a:t>
            </a:r>
            <a:endParaRPr lang="en-US" sz="3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3200690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</a:t>
            </a:r>
            <a:r>
              <a:rPr lang="es-ES_tradnl" sz="3200" dirty="0" smtClean="0">
                <a:solidFill>
                  <a:srgbClr val="FF0000"/>
                </a:solidFill>
              </a:rPr>
              <a:t>dieciocho</a:t>
            </a:r>
            <a:r>
              <a:rPr lang="es-ES_tradnl" sz="3200" dirty="0" smtClean="0"/>
              <a:t> meses de veinte días…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4105378"/>
            <a:ext cx="8229600" cy="904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+ Cinco días extras.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5010065"/>
            <a:ext cx="8686800" cy="1147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_tradnl" sz="3200" dirty="0" smtClean="0"/>
              <a:t>Hay 52 </a:t>
            </a:r>
            <a:r>
              <a:rPr lang="es-ES_tradnl" sz="3200" dirty="0" smtClean="0">
                <a:solidFill>
                  <a:srgbClr val="FF0000"/>
                </a:solidFill>
              </a:rPr>
              <a:t>meses</a:t>
            </a:r>
            <a:r>
              <a:rPr lang="es-ES_tradnl" sz="3200" dirty="0" smtClean="0"/>
              <a:t> en un ciclo. (18x20=360, 360+5=365)</a:t>
            </a:r>
            <a:endParaRPr lang="en-US" sz="3200" dirty="0" smtClean="0"/>
          </a:p>
          <a:p>
            <a:endParaRPr lang="en-US" sz="3200" dirty="0" smtClean="0"/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843876"/>
            <a:ext cx="9602831" cy="4525963"/>
          </a:xfrm>
        </p:spPr>
        <p:txBody>
          <a:bodyPr/>
          <a:lstStyle/>
          <a:p>
            <a:pPr>
              <a:buNone/>
            </a:pPr>
            <a:r>
              <a:rPr lang="es-ES_tradnl" dirty="0" smtClean="0">
                <a:solidFill>
                  <a:srgbClr val="FF0000"/>
                </a:solidFill>
              </a:rPr>
              <a:t>La fecha </a:t>
            </a:r>
            <a:r>
              <a:rPr lang="es-ES_tradnl" dirty="0" smtClean="0"/>
              <a:t>= el </a:t>
            </a:r>
            <a:r>
              <a:rPr lang="es-ES_tradnl" dirty="0" smtClean="0">
                <a:solidFill>
                  <a:srgbClr val="3366FF"/>
                </a:solidFill>
              </a:rPr>
              <a:t>Nombre</a:t>
            </a:r>
            <a:r>
              <a:rPr lang="es-ES_tradnl" dirty="0" smtClean="0"/>
              <a:t> del día + </a:t>
            </a:r>
            <a:r>
              <a:rPr lang="es-ES_tradnl" dirty="0" smtClean="0">
                <a:solidFill>
                  <a:srgbClr val="3366FF"/>
                </a:solidFill>
              </a:rPr>
              <a:t>Número</a:t>
            </a:r>
            <a:r>
              <a:rPr lang="es-ES_tradnl" dirty="0" smtClean="0"/>
              <a:t> del día + el </a:t>
            </a:r>
            <a:r>
              <a:rPr lang="es-ES_tradnl" dirty="0" smtClean="0">
                <a:solidFill>
                  <a:srgbClr val="3366FF"/>
                </a:solidFill>
              </a:rPr>
              <a:t>Mes</a:t>
            </a:r>
            <a:endParaRPr lang="en-US" dirty="0" smtClean="0">
              <a:solidFill>
                <a:srgbClr val="3366FF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pperplate Gothic Bold"/>
                <a:cs typeface="Copperplate Gothic Bold"/>
              </a:rPr>
              <a:t>El </a:t>
            </a:r>
            <a:r>
              <a:rPr lang="en-US" dirty="0" err="1" smtClean="0">
                <a:latin typeface="Copperplate Gothic Bold"/>
                <a:cs typeface="Copperplate Gothic Bold"/>
              </a:rPr>
              <a:t>calendario</a:t>
            </a:r>
            <a:r>
              <a:rPr lang="en-US" dirty="0" smtClean="0">
                <a:latin typeface="Copperplate Gothic Bold"/>
                <a:cs typeface="Copperplate Gothic Bold"/>
              </a:rPr>
              <a:t> </a:t>
            </a:r>
            <a:r>
              <a:rPr lang="en-US" dirty="0" err="1" smtClean="0">
                <a:latin typeface="Copperplate Gothic Bold"/>
                <a:cs typeface="Copperplate Gothic Bold"/>
              </a:rPr>
              <a:t>maya</a:t>
            </a:r>
            <a:endParaRPr lang="en-US" dirty="0">
              <a:latin typeface="Copperplate Gothic Bold"/>
              <a:cs typeface="Copperplate Gothic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86" y="2664273"/>
            <a:ext cx="3461890" cy="346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21221"/>
          <a:stretch>
            <a:fillRect/>
          </a:stretch>
        </p:blipFill>
        <p:spPr>
          <a:xfrm>
            <a:off x="1511654" y="0"/>
            <a:ext cx="6619966" cy="68175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ircular Arrow 4"/>
          <p:cNvSpPr/>
          <p:nvPr/>
        </p:nvSpPr>
        <p:spPr>
          <a:xfrm rot="14978854" flipH="1">
            <a:off x="-16877" y="1031741"/>
            <a:ext cx="4386836" cy="3724591"/>
          </a:xfrm>
          <a:prstGeom prst="circular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ircular Arrow 5"/>
          <p:cNvSpPr/>
          <p:nvPr/>
        </p:nvSpPr>
        <p:spPr>
          <a:xfrm rot="2599926">
            <a:off x="6007310" y="3006720"/>
            <a:ext cx="2793337" cy="2110387"/>
          </a:xfrm>
          <a:prstGeom prst="circularArrow">
            <a:avLst>
              <a:gd name="adj1" fmla="val 12898"/>
              <a:gd name="adj2" fmla="val 721044"/>
              <a:gd name="adj3" fmla="val 20294425"/>
              <a:gd name="adj4" fmla="val 10800000"/>
              <a:gd name="adj5" fmla="val 1183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4787" y="189856"/>
            <a:ext cx="2216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solidFill>
                  <a:srgbClr val="3366FF"/>
                </a:solidFill>
              </a:rPr>
              <a:t>El </a:t>
            </a:r>
            <a:r>
              <a:rPr lang="es-ES_tradnl" sz="3600" b="1" dirty="0" err="1" smtClean="0">
                <a:solidFill>
                  <a:srgbClr val="3366FF"/>
                </a:solidFill>
              </a:rPr>
              <a:t>Tzolk'in</a:t>
            </a:r>
            <a:endParaRPr lang="en-US" sz="3600" b="1" dirty="0">
              <a:solidFill>
                <a:srgbClr val="3366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8600" y="4998052"/>
            <a:ext cx="2216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 smtClean="0">
                <a:solidFill>
                  <a:srgbClr val="3366FF"/>
                </a:solidFill>
              </a:rPr>
              <a:t>Día 1</a:t>
            </a:r>
          </a:p>
          <a:p>
            <a:r>
              <a:rPr lang="es-ES_tradnl" sz="3600" b="1" dirty="0" err="1" smtClean="0">
                <a:solidFill>
                  <a:srgbClr val="3366FF"/>
                </a:solidFill>
              </a:rPr>
              <a:t>Imix</a:t>
            </a:r>
            <a:r>
              <a:rPr lang="es-ES_tradnl" sz="3600" b="1" dirty="0" smtClean="0">
                <a:solidFill>
                  <a:srgbClr val="3366FF"/>
                </a:solidFill>
              </a:rPr>
              <a:t> - uno</a:t>
            </a:r>
            <a:endParaRPr lang="en-US" sz="3600" b="1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PROYECTO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dirty="0" smtClean="0"/>
              <a:t>En grupos de </a:t>
            </a:r>
            <a:r>
              <a:rPr lang="es-ES_tradnl" dirty="0" smtClean="0">
                <a:solidFill>
                  <a:srgbClr val="FF0000"/>
                </a:solidFill>
              </a:rPr>
              <a:t>tres</a:t>
            </a:r>
            <a:r>
              <a:rPr lang="es-ES_tradnl" dirty="0" smtClean="0"/>
              <a:t> personas, Ustedes van a </a:t>
            </a:r>
            <a:r>
              <a:rPr lang="es-ES_tradnl" dirty="0" smtClean="0">
                <a:solidFill>
                  <a:srgbClr val="FF0000"/>
                </a:solidFill>
              </a:rPr>
              <a:t>crear</a:t>
            </a:r>
            <a:r>
              <a:rPr lang="es-ES_tradnl" dirty="0" smtClean="0"/>
              <a:t> un calendario para una civilización inventada.</a:t>
            </a:r>
          </a:p>
          <a:p>
            <a:endParaRPr lang="es-ES_tradnl" dirty="0" smtClean="0"/>
          </a:p>
          <a:p>
            <a:r>
              <a:rPr lang="es-ES_tradnl" dirty="0" smtClean="0"/>
              <a:t>El calendario necesita…</a:t>
            </a:r>
          </a:p>
          <a:p>
            <a:pPr lvl="1"/>
            <a:r>
              <a:rPr lang="es-ES_tradnl" dirty="0" smtClean="0"/>
              <a:t>Un </a:t>
            </a:r>
            <a:r>
              <a:rPr lang="es-ES_tradnl" dirty="0" smtClean="0">
                <a:solidFill>
                  <a:srgbClr val="3366FF"/>
                </a:solidFill>
              </a:rPr>
              <a:t>nombre</a:t>
            </a:r>
            <a:r>
              <a:rPr lang="es-ES_tradnl" dirty="0" smtClean="0"/>
              <a:t> (</a:t>
            </a:r>
            <a:r>
              <a:rPr lang="es-ES_tradnl" dirty="0" err="1" smtClean="0"/>
              <a:t>ej</a:t>
            </a:r>
            <a:r>
              <a:rPr lang="es-ES_tradnl" dirty="0" smtClean="0"/>
              <a:t>: El calendario </a:t>
            </a:r>
            <a:r>
              <a:rPr lang="es-ES_tradnl" dirty="0" smtClean="0">
                <a:solidFill>
                  <a:srgbClr val="FF0000"/>
                </a:solidFill>
              </a:rPr>
              <a:t>maya</a:t>
            </a:r>
            <a:r>
              <a:rPr lang="es-ES_tradnl" dirty="0" smtClean="0"/>
              <a:t>)</a:t>
            </a:r>
          </a:p>
          <a:p>
            <a:pPr lvl="1"/>
            <a:r>
              <a:rPr lang="es-ES_tradnl" dirty="0" smtClean="0"/>
              <a:t>Una </a:t>
            </a:r>
            <a:r>
              <a:rPr lang="es-ES_tradnl" dirty="0" smtClean="0">
                <a:solidFill>
                  <a:srgbClr val="3366FF"/>
                </a:solidFill>
              </a:rPr>
              <a:t>forma</a:t>
            </a:r>
            <a:r>
              <a:rPr lang="es-ES_tradnl" dirty="0" smtClean="0"/>
              <a:t> geométrica</a:t>
            </a:r>
          </a:p>
          <a:p>
            <a:pPr lvl="1"/>
            <a:r>
              <a:rPr lang="es-ES_tradnl" dirty="0" smtClean="0">
                <a:solidFill>
                  <a:srgbClr val="3366FF"/>
                </a:solidFill>
              </a:rPr>
              <a:t>Nombres</a:t>
            </a:r>
            <a:r>
              <a:rPr lang="es-ES_tradnl" dirty="0" smtClean="0"/>
              <a:t> y </a:t>
            </a:r>
            <a:r>
              <a:rPr lang="es-ES_tradnl" dirty="0" smtClean="0">
                <a:solidFill>
                  <a:srgbClr val="3366FF"/>
                </a:solidFill>
              </a:rPr>
              <a:t>números</a:t>
            </a:r>
            <a:r>
              <a:rPr lang="es-ES_tradnl" dirty="0" smtClean="0"/>
              <a:t> de los </a:t>
            </a:r>
            <a:r>
              <a:rPr lang="es-ES_tradnl" dirty="0" smtClean="0">
                <a:solidFill>
                  <a:srgbClr val="3366FF"/>
                </a:solidFill>
              </a:rPr>
              <a:t>días</a:t>
            </a:r>
          </a:p>
          <a:p>
            <a:pPr lvl="1"/>
            <a:r>
              <a:rPr lang="es-ES_tradnl" dirty="0" smtClean="0"/>
              <a:t>Un número de días en una</a:t>
            </a:r>
            <a:r>
              <a:rPr lang="es-ES_tradnl" dirty="0" smtClean="0">
                <a:solidFill>
                  <a:srgbClr val="3366FF"/>
                </a:solidFill>
              </a:rPr>
              <a:t> semana</a:t>
            </a:r>
          </a:p>
          <a:p>
            <a:pPr lvl="1"/>
            <a:r>
              <a:rPr lang="es-ES_tradnl" dirty="0" smtClean="0"/>
              <a:t>Un número de </a:t>
            </a:r>
            <a:r>
              <a:rPr lang="es-ES_tradnl" dirty="0" smtClean="0">
                <a:solidFill>
                  <a:srgbClr val="3366FF"/>
                </a:solidFill>
              </a:rPr>
              <a:t>meses</a:t>
            </a:r>
            <a:r>
              <a:rPr lang="es-ES_tradnl" dirty="0" smtClean="0"/>
              <a:t> en un año o “ciclo”</a:t>
            </a:r>
          </a:p>
          <a:p>
            <a:pPr lvl="1"/>
            <a:r>
              <a:rPr lang="es-ES_tradnl" dirty="0" smtClean="0"/>
              <a:t>Por lo menos (at </a:t>
            </a:r>
            <a:r>
              <a:rPr lang="es-ES_tradnl" dirty="0" err="1" smtClean="0"/>
              <a:t>least</a:t>
            </a:r>
            <a:r>
              <a:rPr lang="es-ES_tradnl" dirty="0" smtClean="0"/>
              <a:t>) dos </a:t>
            </a:r>
            <a:r>
              <a:rPr lang="es-ES_tradnl" dirty="0" smtClean="0">
                <a:solidFill>
                  <a:srgbClr val="3366FF"/>
                </a:solidFill>
              </a:rPr>
              <a:t>estaciones</a:t>
            </a:r>
          </a:p>
          <a:p>
            <a:pPr lvl="1"/>
            <a:r>
              <a:rPr lang="es-ES_tradnl" dirty="0" smtClean="0"/>
              <a:t>Un día de fiestas (</a:t>
            </a:r>
            <a:r>
              <a:rPr lang="es-ES_tradnl" dirty="0" err="1" smtClean="0"/>
              <a:t>ej</a:t>
            </a:r>
            <a:r>
              <a:rPr lang="es-ES_tradnl" dirty="0" smtClean="0"/>
              <a:t>: El día de </a:t>
            </a:r>
            <a:r>
              <a:rPr lang="es-ES_tradnl" dirty="0" smtClean="0">
                <a:solidFill>
                  <a:srgbClr val="FF0000"/>
                </a:solidFill>
              </a:rPr>
              <a:t>los muertos</a:t>
            </a:r>
            <a:r>
              <a:rPr lang="es-ES_tradnl" dirty="0" smtClean="0"/>
              <a:t>)</a:t>
            </a:r>
            <a:endParaRPr lang="es-ES_tradnl" dirty="0" smtClean="0">
              <a:solidFill>
                <a:srgbClr val="FF0000"/>
              </a:solidFill>
            </a:endParaRPr>
          </a:p>
          <a:p>
            <a:pPr lvl="1"/>
            <a:endParaRPr lang="es-ES_tradnl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506" y="2664273"/>
            <a:ext cx="1905294" cy="190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PROYECTO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En el  grupo de </a:t>
            </a:r>
            <a:r>
              <a:rPr lang="es-ES_tradnl" dirty="0" smtClean="0">
                <a:solidFill>
                  <a:srgbClr val="FF0000"/>
                </a:solidFill>
              </a:rPr>
              <a:t>tres</a:t>
            </a:r>
            <a:r>
              <a:rPr lang="es-ES_tradnl" dirty="0" smtClean="0"/>
              <a:t> personas, hay…</a:t>
            </a:r>
          </a:p>
          <a:p>
            <a:endParaRPr lang="es-ES_tradnl" dirty="0" smtClean="0"/>
          </a:p>
          <a:p>
            <a:r>
              <a:rPr lang="es-ES_tradnl" dirty="0" smtClean="0"/>
              <a:t>Un escritor</a:t>
            </a:r>
          </a:p>
          <a:p>
            <a:r>
              <a:rPr lang="es-ES_tradnl" dirty="0" smtClean="0"/>
              <a:t>Un hablador</a:t>
            </a:r>
          </a:p>
          <a:p>
            <a:r>
              <a:rPr lang="es-ES_tradnl" dirty="0" smtClean="0"/>
              <a:t>Un artista</a:t>
            </a:r>
          </a:p>
          <a:p>
            <a:endParaRPr lang="es-ES_tradnl" dirty="0" smtClean="0"/>
          </a:p>
          <a:p>
            <a:pPr>
              <a:buNone/>
            </a:pPr>
            <a:r>
              <a:rPr lang="es-ES_tradnl" dirty="0" smtClean="0"/>
              <a:t>Ustedes van a </a:t>
            </a:r>
            <a:r>
              <a:rPr lang="es-ES_tradnl" dirty="0" smtClean="0">
                <a:solidFill>
                  <a:srgbClr val="FF0000"/>
                </a:solidFill>
              </a:rPr>
              <a:t>presentar</a:t>
            </a:r>
            <a:r>
              <a:rPr lang="es-ES_tradnl" dirty="0" smtClean="0"/>
              <a:t> el calendario a la clase.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506" y="2664273"/>
            <a:ext cx="1905294" cy="190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</TotalTime>
  <Words>354</Words>
  <Application>Microsoft Macintosh PowerPoint</Application>
  <PresentationFormat>On-screen Show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El calendario maya</vt:lpstr>
      <vt:lpstr>Vocabulario:</vt:lpstr>
      <vt:lpstr>El calendario maya</vt:lpstr>
      <vt:lpstr>El calendario maya</vt:lpstr>
      <vt:lpstr>El calendario maya</vt:lpstr>
      <vt:lpstr>El calendario maya</vt:lpstr>
      <vt:lpstr>Slide 7</vt:lpstr>
      <vt:lpstr>PROYECTO</vt:lpstr>
      <vt:lpstr>PROYECTO</vt:lpstr>
      <vt:lpstr>Slide 10</vt:lpstr>
      <vt:lpstr>Slide 11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13</cp:revision>
  <cp:lastPrinted>2011-11-01T15:25:26Z</cp:lastPrinted>
  <dcterms:created xsi:type="dcterms:W3CDTF">2011-11-07T20:08:25Z</dcterms:created>
  <dcterms:modified xsi:type="dcterms:W3CDTF">2011-11-07T20:09:14Z</dcterms:modified>
</cp:coreProperties>
</file>